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-3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 Woolgar" userId="79e783d6c1fa0828" providerId="LiveId" clId="{16E1D1B0-E8F2-4D0F-B18F-169823F2F89C}"/>
    <pc:docChg chg="modSld">
      <pc:chgData name="Jon Woolgar" userId="79e783d6c1fa0828" providerId="LiveId" clId="{16E1D1B0-E8F2-4D0F-B18F-169823F2F89C}" dt="2026-06-11T16:26:23.206" v="28" actId="255"/>
      <pc:docMkLst>
        <pc:docMk/>
      </pc:docMkLst>
      <pc:sldChg chg="modSp mod">
        <pc:chgData name="Jon Woolgar" userId="79e783d6c1fa0828" providerId="LiveId" clId="{16E1D1B0-E8F2-4D0F-B18F-169823F2F89C}" dt="2026-06-11T16:21:58.662" v="11" actId="255"/>
        <pc:sldMkLst>
          <pc:docMk/>
          <pc:sldMk cId="0" sldId="256"/>
        </pc:sldMkLst>
        <pc:spChg chg="mod">
          <ac:chgData name="Jon Woolgar" userId="79e783d6c1fa0828" providerId="LiveId" clId="{16E1D1B0-E8F2-4D0F-B18F-169823F2F89C}" dt="2026-06-11T16:21:24.038" v="8" actId="20577"/>
          <ac:spMkLst>
            <pc:docMk/>
            <pc:sldMk cId="0" sldId="256"/>
            <ac:spMk id="5" creationId="{00000000-0000-0000-0000-000000000000}"/>
          </ac:spMkLst>
        </pc:spChg>
        <pc:spChg chg="mod">
          <ac:chgData name="Jon Woolgar" userId="79e783d6c1fa0828" providerId="LiveId" clId="{16E1D1B0-E8F2-4D0F-B18F-169823F2F89C}" dt="2026-06-11T16:21:45.607" v="9" actId="255"/>
          <ac:spMkLst>
            <pc:docMk/>
            <pc:sldMk cId="0" sldId="256"/>
            <ac:spMk id="14" creationId="{00000000-0000-0000-0000-000000000000}"/>
          </ac:spMkLst>
        </pc:spChg>
        <pc:spChg chg="mod">
          <ac:chgData name="Jon Woolgar" userId="79e783d6c1fa0828" providerId="LiveId" clId="{16E1D1B0-E8F2-4D0F-B18F-169823F2F89C}" dt="2026-06-11T16:21:50.800" v="10" actId="255"/>
          <ac:spMkLst>
            <pc:docMk/>
            <pc:sldMk cId="0" sldId="256"/>
            <ac:spMk id="19" creationId="{00000000-0000-0000-0000-000000000000}"/>
          </ac:spMkLst>
        </pc:spChg>
        <pc:spChg chg="mod">
          <ac:chgData name="Jon Woolgar" userId="79e783d6c1fa0828" providerId="LiveId" clId="{16E1D1B0-E8F2-4D0F-B18F-169823F2F89C}" dt="2026-06-11T16:21:58.662" v="11" actId="255"/>
          <ac:spMkLst>
            <pc:docMk/>
            <pc:sldMk cId="0" sldId="256"/>
            <ac:spMk id="24" creationId="{00000000-0000-0000-0000-000000000000}"/>
          </ac:spMkLst>
        </pc:spChg>
      </pc:sldChg>
      <pc:sldChg chg="modSp mod">
        <pc:chgData name="Jon Woolgar" userId="79e783d6c1fa0828" providerId="LiveId" clId="{16E1D1B0-E8F2-4D0F-B18F-169823F2F89C}" dt="2026-06-11T16:22:45.246" v="14" actId="1076"/>
        <pc:sldMkLst>
          <pc:docMk/>
          <pc:sldMk cId="0" sldId="257"/>
        </pc:sldMkLst>
        <pc:spChg chg="mod">
          <ac:chgData name="Jon Woolgar" userId="79e783d6c1fa0828" providerId="LiveId" clId="{16E1D1B0-E8F2-4D0F-B18F-169823F2F89C}" dt="2026-06-11T16:22:24.745" v="12" actId="255"/>
          <ac:spMkLst>
            <pc:docMk/>
            <pc:sldMk cId="0" sldId="257"/>
            <ac:spMk id="10" creationId="{00000000-0000-0000-0000-000000000000}"/>
          </ac:spMkLst>
        </pc:spChg>
        <pc:spChg chg="mod">
          <ac:chgData name="Jon Woolgar" userId="79e783d6c1fa0828" providerId="LiveId" clId="{16E1D1B0-E8F2-4D0F-B18F-169823F2F89C}" dt="2026-06-11T16:22:45.246" v="14" actId="1076"/>
          <ac:spMkLst>
            <pc:docMk/>
            <pc:sldMk cId="0" sldId="257"/>
            <ac:spMk id="11" creationId="{00000000-0000-0000-0000-000000000000}"/>
          </ac:spMkLst>
        </pc:spChg>
        <pc:spChg chg="mod">
          <ac:chgData name="Jon Woolgar" userId="79e783d6c1fa0828" providerId="LiveId" clId="{16E1D1B0-E8F2-4D0F-B18F-169823F2F89C}" dt="2026-06-11T16:22:24.745" v="12" actId="255"/>
          <ac:spMkLst>
            <pc:docMk/>
            <pc:sldMk cId="0" sldId="257"/>
            <ac:spMk id="13" creationId="{00000000-0000-0000-0000-000000000000}"/>
          </ac:spMkLst>
        </pc:spChg>
        <pc:spChg chg="mod">
          <ac:chgData name="Jon Woolgar" userId="79e783d6c1fa0828" providerId="LiveId" clId="{16E1D1B0-E8F2-4D0F-B18F-169823F2F89C}" dt="2026-06-11T16:22:24.745" v="12" actId="255"/>
          <ac:spMkLst>
            <pc:docMk/>
            <pc:sldMk cId="0" sldId="257"/>
            <ac:spMk id="16" creationId="{00000000-0000-0000-0000-000000000000}"/>
          </ac:spMkLst>
        </pc:spChg>
        <pc:spChg chg="mod">
          <ac:chgData name="Jon Woolgar" userId="79e783d6c1fa0828" providerId="LiveId" clId="{16E1D1B0-E8F2-4D0F-B18F-169823F2F89C}" dt="2026-06-11T16:22:24.745" v="12" actId="255"/>
          <ac:spMkLst>
            <pc:docMk/>
            <pc:sldMk cId="0" sldId="257"/>
            <ac:spMk id="19" creationId="{00000000-0000-0000-0000-000000000000}"/>
          </ac:spMkLst>
        </pc:spChg>
        <pc:spChg chg="mod">
          <ac:chgData name="Jon Woolgar" userId="79e783d6c1fa0828" providerId="LiveId" clId="{16E1D1B0-E8F2-4D0F-B18F-169823F2F89C}" dt="2026-06-11T16:22:24.745" v="12" actId="255"/>
          <ac:spMkLst>
            <pc:docMk/>
            <pc:sldMk cId="0" sldId="257"/>
            <ac:spMk id="22" creationId="{00000000-0000-0000-0000-000000000000}"/>
          </ac:spMkLst>
        </pc:spChg>
        <pc:spChg chg="mod">
          <ac:chgData name="Jon Woolgar" userId="79e783d6c1fa0828" providerId="LiveId" clId="{16E1D1B0-E8F2-4D0F-B18F-169823F2F89C}" dt="2026-06-11T16:22:24.745" v="12" actId="255"/>
          <ac:spMkLst>
            <pc:docMk/>
            <pc:sldMk cId="0" sldId="257"/>
            <ac:spMk id="25" creationId="{00000000-0000-0000-0000-000000000000}"/>
          </ac:spMkLst>
        </pc:spChg>
      </pc:sldChg>
      <pc:sldChg chg="modSp mod">
        <pc:chgData name="Jon Woolgar" userId="79e783d6c1fa0828" providerId="LiveId" clId="{16E1D1B0-E8F2-4D0F-B18F-169823F2F89C}" dt="2026-06-11T16:23:58.317" v="19" actId="1076"/>
        <pc:sldMkLst>
          <pc:docMk/>
          <pc:sldMk cId="0" sldId="258"/>
        </pc:sldMkLst>
        <pc:spChg chg="mod">
          <ac:chgData name="Jon Woolgar" userId="79e783d6c1fa0828" providerId="LiveId" clId="{16E1D1B0-E8F2-4D0F-B18F-169823F2F89C}" dt="2026-06-11T16:23:09.962" v="15" actId="255"/>
          <ac:spMkLst>
            <pc:docMk/>
            <pc:sldMk cId="0" sldId="258"/>
            <ac:spMk id="14" creationId="{00000000-0000-0000-0000-000000000000}"/>
          </ac:spMkLst>
        </pc:spChg>
        <pc:spChg chg="mod">
          <ac:chgData name="Jon Woolgar" userId="79e783d6c1fa0828" providerId="LiveId" clId="{16E1D1B0-E8F2-4D0F-B18F-169823F2F89C}" dt="2026-06-11T16:23:32.677" v="16" actId="255"/>
          <ac:spMkLst>
            <pc:docMk/>
            <pc:sldMk cId="0" sldId="258"/>
            <ac:spMk id="20" creationId="{00000000-0000-0000-0000-000000000000}"/>
          </ac:spMkLst>
        </pc:spChg>
        <pc:spChg chg="mod">
          <ac:chgData name="Jon Woolgar" userId="79e783d6c1fa0828" providerId="LiveId" clId="{16E1D1B0-E8F2-4D0F-B18F-169823F2F89C}" dt="2026-06-11T16:23:58.317" v="19" actId="1076"/>
          <ac:spMkLst>
            <pc:docMk/>
            <pc:sldMk cId="0" sldId="258"/>
            <ac:spMk id="22" creationId="{00000000-0000-0000-0000-000000000000}"/>
          </ac:spMkLst>
        </pc:spChg>
        <pc:spChg chg="mod">
          <ac:chgData name="Jon Woolgar" userId="79e783d6c1fa0828" providerId="LiveId" clId="{16E1D1B0-E8F2-4D0F-B18F-169823F2F89C}" dt="2026-06-11T16:23:54.794" v="18" actId="255"/>
          <ac:spMkLst>
            <pc:docMk/>
            <pc:sldMk cId="0" sldId="258"/>
            <ac:spMk id="23" creationId="{00000000-0000-0000-0000-000000000000}"/>
          </ac:spMkLst>
        </pc:spChg>
      </pc:sldChg>
      <pc:sldChg chg="modSp mod">
        <pc:chgData name="Jon Woolgar" userId="79e783d6c1fa0828" providerId="LiveId" clId="{16E1D1B0-E8F2-4D0F-B18F-169823F2F89C}" dt="2026-06-11T16:25:08.214" v="23" actId="255"/>
        <pc:sldMkLst>
          <pc:docMk/>
          <pc:sldMk cId="0" sldId="260"/>
        </pc:sldMkLst>
        <pc:spChg chg="mod">
          <ac:chgData name="Jon Woolgar" userId="79e783d6c1fa0828" providerId="LiveId" clId="{16E1D1B0-E8F2-4D0F-B18F-169823F2F89C}" dt="2026-06-11T16:25:08.214" v="23" actId="255"/>
          <ac:spMkLst>
            <pc:docMk/>
            <pc:sldMk cId="0" sldId="260"/>
            <ac:spMk id="25" creationId="{00000000-0000-0000-0000-000000000000}"/>
          </ac:spMkLst>
        </pc:spChg>
        <pc:spChg chg="mod">
          <ac:chgData name="Jon Woolgar" userId="79e783d6c1fa0828" providerId="LiveId" clId="{16E1D1B0-E8F2-4D0F-B18F-169823F2F89C}" dt="2026-06-11T16:24:43.670" v="22" actId="255"/>
          <ac:spMkLst>
            <pc:docMk/>
            <pc:sldMk cId="0" sldId="260"/>
            <ac:spMk id="26" creationId="{00000000-0000-0000-0000-000000000000}"/>
          </ac:spMkLst>
        </pc:spChg>
      </pc:sldChg>
      <pc:sldChg chg="modSp mod">
        <pc:chgData name="Jon Woolgar" userId="79e783d6c1fa0828" providerId="LiveId" clId="{16E1D1B0-E8F2-4D0F-B18F-169823F2F89C}" dt="2026-06-11T16:26:23.206" v="28" actId="255"/>
        <pc:sldMkLst>
          <pc:docMk/>
          <pc:sldMk cId="0" sldId="263"/>
        </pc:sldMkLst>
        <pc:spChg chg="mod">
          <ac:chgData name="Jon Woolgar" userId="79e783d6c1fa0828" providerId="LiveId" clId="{16E1D1B0-E8F2-4D0F-B18F-169823F2F89C}" dt="2026-06-11T16:26:13.409" v="27" actId="1076"/>
          <ac:spMkLst>
            <pc:docMk/>
            <pc:sldMk cId="0" sldId="263"/>
            <ac:spMk id="15" creationId="{00000000-0000-0000-0000-000000000000}"/>
          </ac:spMkLst>
        </pc:spChg>
        <pc:spChg chg="mod">
          <ac:chgData name="Jon Woolgar" userId="79e783d6c1fa0828" providerId="LiveId" clId="{16E1D1B0-E8F2-4D0F-B18F-169823F2F89C}" dt="2026-06-11T16:25:59.133" v="25" actId="255"/>
          <ac:spMkLst>
            <pc:docMk/>
            <pc:sldMk cId="0" sldId="263"/>
            <ac:spMk id="18" creationId="{00000000-0000-0000-0000-000000000000}"/>
          </ac:spMkLst>
        </pc:spChg>
        <pc:spChg chg="mod">
          <ac:chgData name="Jon Woolgar" userId="79e783d6c1fa0828" providerId="LiveId" clId="{16E1D1B0-E8F2-4D0F-B18F-169823F2F89C}" dt="2026-06-11T16:26:23.206" v="28" actId="255"/>
          <ac:spMkLst>
            <pc:docMk/>
            <pc:sldMk cId="0" sldId="263"/>
            <ac:spMk id="2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6/11/2026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948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206240" cy="50292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0" y="6080760"/>
            <a:ext cx="4206240" cy="50292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E8B30C"/>
                </a:solidFill>
              </a:rPr>
              <a:t>KS3  •  RELIGIOUS EDUCATION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1371600"/>
            <a:ext cx="365760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Starter:</a:t>
            </a:r>
            <a:endParaRPr lang="en-US" sz="4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</a:t>
            </a:r>
            <a:endParaRPr lang="en-US" sz="4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overseas</a:t>
            </a:r>
            <a:endParaRPr lang="en-US" sz="4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</a:t>
            </a:r>
            <a:endParaRPr lang="en-US" sz="4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matter?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457200" y="539496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</a:rPr>
              <a:t>Catholic Diocese of Portsmouth  ✦  Archdiocese of Bamenda, Cameroon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663440" y="640080"/>
            <a:ext cx="7132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C62828"/>
                </a:solidFill>
              </a:rPr>
              <a:t>DISCUSSION QUESTIONS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663440" y="1005840"/>
            <a:ext cx="7132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5347"/>
                </a:solidFill>
              </a:rPr>
              <a:t>Talk it through with the person next to you.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63440" y="1554480"/>
            <a:ext cx="713232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663440" y="1554480"/>
            <a:ext cx="164592" cy="141732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4983480" y="16916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E8B30C"/>
                </a:solidFill>
              </a:rPr>
              <a:t>1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5623560" y="1691640"/>
            <a:ext cx="6035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1A0F"/>
                </a:solidFill>
              </a:rPr>
              <a:t>Why help?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623560" y="2103120"/>
            <a:ext cx="6035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B5347"/>
                </a:solidFill>
              </a:rPr>
              <a:t>Why might people who have plenty want to help people in another country they have never met?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663440" y="3154680"/>
            <a:ext cx="713232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4663440" y="3154680"/>
            <a:ext cx="164592" cy="14173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4983480" y="32918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E7D32"/>
                </a:solidFill>
              </a:rPr>
              <a:t>2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5623560" y="3291840"/>
            <a:ext cx="6035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1A0F"/>
                </a:solidFill>
              </a:rPr>
              <a:t>What counts as 'development'?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623560" y="3703320"/>
            <a:ext cx="6035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B5347"/>
                </a:solidFill>
              </a:rPr>
              <a:t>What sort of things do communities need to thrive — and who decides what "help" should look like?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4663440" y="4754880"/>
            <a:ext cx="713232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4663440" y="4754880"/>
            <a:ext cx="164592" cy="141732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4983480" y="48920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C62828"/>
                </a:solidFill>
              </a:rPr>
              <a:t>3</a:t>
            </a:r>
            <a:endParaRPr lang="en-US" sz="3600" dirty="0"/>
          </a:p>
        </p:txBody>
      </p:sp>
      <p:sp>
        <p:nvSpPr>
          <p:cNvPr id="23" name="Text 21"/>
          <p:cNvSpPr/>
          <p:nvPr/>
        </p:nvSpPr>
        <p:spPr>
          <a:xfrm>
            <a:off x="5623560" y="4892040"/>
            <a:ext cx="6035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1A0F"/>
                </a:solidFill>
              </a:rPr>
              <a:t>A duty or a choice?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623560" y="5303520"/>
            <a:ext cx="6035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B5347"/>
                </a:solidFill>
              </a:rPr>
              <a:t>As Catholics, do we have a duty to support people far away? What might Jesus say about it?</a:t>
            </a: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Shape 24"/>
          <p:cNvSpPr/>
          <p:nvPr/>
        </p:nvSpPr>
        <p:spPr>
          <a:xfrm>
            <a:off x="0" y="6583680"/>
            <a:ext cx="4063898" cy="27432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25"/>
          <p:cNvSpPr/>
          <p:nvPr/>
        </p:nvSpPr>
        <p:spPr>
          <a:xfrm>
            <a:off x="0" y="6583680"/>
            <a:ext cx="2031949" cy="27432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365760" y="6601968"/>
            <a:ext cx="11460175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8 RE  •  Portsmouth &amp; Bamenda  •  Slide 1 of 8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320040" cy="34290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73152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OUR BEARINGS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64008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in the world is Bamenda?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731520" y="1554480"/>
            <a:ext cx="2194560" cy="0"/>
          </a:xfrm>
          <a:prstGeom prst="line">
            <a:avLst/>
          </a:prstGeom>
          <a:noFill/>
          <a:ln w="381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7" name="Image 0" descr="/agent/turn1/workspace/images/image-4454056a525f4ebeb0f422e5a11f8c5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2225040"/>
            <a:ext cx="5120640" cy="3413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217920" y="18288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E7D32"/>
                </a:solidFill>
              </a:rPr>
              <a:t>Quick facts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6217920" y="2377440"/>
            <a:ext cx="109728" cy="457200"/>
          </a:xfrm>
          <a:prstGeom prst="rect">
            <a:avLst/>
          </a:prstGeom>
          <a:solidFill>
            <a:srgbClr val="E8B30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6446520" y="23774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1A0F"/>
                </a:solidFill>
              </a:rPr>
              <a:t>Country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8351520" y="23876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5347"/>
                </a:solidFill>
              </a:rPr>
              <a:t>Cameroon, West Africa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217920" y="2971800"/>
            <a:ext cx="109728" cy="457200"/>
          </a:xfrm>
          <a:prstGeom prst="rect">
            <a:avLst/>
          </a:prstGeom>
          <a:solidFill>
            <a:srgbClr val="C6282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6446520" y="297180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1A0F"/>
                </a:solidFill>
              </a:rPr>
              <a:t>Region</a:t>
            </a: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8321040" y="29718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5347"/>
                </a:solidFill>
              </a:rPr>
              <a:t>Northwest Region (Anglophone)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6217920" y="3566160"/>
            <a:ext cx="109728" cy="457200"/>
          </a:xfrm>
          <a:prstGeom prst="rect">
            <a:avLst/>
          </a:prstGeom>
          <a:solidFill>
            <a:srgbClr val="E8B30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/>
          <p:nvPr/>
        </p:nvSpPr>
        <p:spPr>
          <a:xfrm>
            <a:off x="6446520" y="356616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1A0F"/>
                </a:solidFill>
              </a:rPr>
              <a:t>City elevation</a:t>
            </a: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8321040" y="35661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5347"/>
                </a:solidFill>
              </a:rPr>
              <a:t>1,614 m above sea level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6217920" y="4160520"/>
            <a:ext cx="109728" cy="457200"/>
          </a:xfrm>
          <a:prstGeom prst="rect">
            <a:avLst/>
          </a:prstGeom>
          <a:solidFill>
            <a:srgbClr val="C6282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/>
          <p:nvPr/>
        </p:nvSpPr>
        <p:spPr>
          <a:xfrm>
            <a:off x="6446520" y="41605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1A0F"/>
                </a:solidFill>
              </a:rPr>
              <a:t>Population</a:t>
            </a: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8321040" y="416052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5347"/>
                </a:solidFill>
              </a:rPr>
              <a:t>around 600,000 people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6217920" y="4754880"/>
            <a:ext cx="109728" cy="457200"/>
          </a:xfrm>
          <a:prstGeom prst="rect">
            <a:avLst/>
          </a:prstGeom>
          <a:solidFill>
            <a:srgbClr val="E8B30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19"/>
          <p:cNvSpPr/>
          <p:nvPr/>
        </p:nvSpPr>
        <p:spPr>
          <a:xfrm>
            <a:off x="6446520" y="475488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1A0F"/>
                </a:solidFill>
              </a:rPr>
              <a:t>Language</a:t>
            </a: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8321040" y="475488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5347"/>
                </a:solidFill>
              </a:rPr>
              <a:t>English &amp; Cameroonian Pidgin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6217920" y="5349240"/>
            <a:ext cx="109728" cy="457200"/>
          </a:xfrm>
          <a:prstGeom prst="rect">
            <a:avLst/>
          </a:prstGeom>
          <a:solidFill>
            <a:srgbClr val="C6282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2"/>
          <p:cNvSpPr/>
          <p:nvPr/>
        </p:nvSpPr>
        <p:spPr>
          <a:xfrm>
            <a:off x="6446520" y="53492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1A0F"/>
                </a:solidFill>
              </a:rPr>
              <a:t>Distance from UK</a:t>
            </a:r>
            <a:endParaRPr lang="en-US" dirty="0"/>
          </a:p>
        </p:txBody>
      </p:sp>
      <p:sp>
        <p:nvSpPr>
          <p:cNvPr id="26" name="Text 23"/>
          <p:cNvSpPr/>
          <p:nvPr/>
        </p:nvSpPr>
        <p:spPr>
          <a:xfrm>
            <a:off x="8321040" y="53492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5347"/>
                </a:solidFill>
              </a:rPr>
              <a:t>approximately 5,000 km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Shape 25"/>
          <p:cNvSpPr/>
          <p:nvPr/>
        </p:nvSpPr>
        <p:spPr>
          <a:xfrm>
            <a:off x="0" y="6583680"/>
            <a:ext cx="4063898" cy="27432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Shape 26"/>
          <p:cNvSpPr/>
          <p:nvPr/>
        </p:nvSpPr>
        <p:spPr>
          <a:xfrm>
            <a:off x="0" y="6583680"/>
            <a:ext cx="2031949" cy="27432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7"/>
          <p:cNvSpPr/>
          <p:nvPr/>
        </p:nvSpPr>
        <p:spPr>
          <a:xfrm>
            <a:off x="365760" y="6601968"/>
            <a:ext cx="11460175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8 RE  •  Portsmouth &amp; Bamenda  •  Slide 2 of 8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320040" cy="34290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73152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STORY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64008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golden partnership: 50+ years of friendship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731520" y="1554480"/>
            <a:ext cx="2194560" cy="0"/>
          </a:xfrm>
          <a:prstGeom prst="line">
            <a:avLst/>
          </a:prstGeom>
          <a:noFill/>
          <a:ln w="381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731520" y="178308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F1A0F"/>
                </a:solidFill>
              </a:rPr>
              <a:t>In 1974, Bishop Derek Worlock of Portsmouth and Bishop Paul Verdzekov of Bamenda twinned our two dioceses — a living response to the Vatican II document Gaudium et Spes ("Joy and Hope").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645920" y="3657600"/>
            <a:ext cx="8869680" cy="5486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1463040" y="3520440"/>
            <a:ext cx="365760" cy="365760"/>
          </a:xfrm>
          <a:prstGeom prst="ellipse">
            <a:avLst/>
          </a:prstGeom>
          <a:solidFill>
            <a:srgbClr val="E8B30C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640080" y="278892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B30C"/>
                </a:solidFill>
              </a:rPr>
              <a:t>1970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40080" y="3154680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B5347"/>
                </a:solidFill>
              </a:rPr>
              <a:t>Diocese of Bamenda founded by Pope Paul VI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680460" y="3520440"/>
            <a:ext cx="365760" cy="365760"/>
          </a:xfrm>
          <a:prstGeom prst="ellipse">
            <a:avLst/>
          </a:prstGeom>
          <a:solidFill>
            <a:srgbClr val="C6282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2857500" y="402336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62828"/>
                </a:solidFill>
              </a:rPr>
              <a:t>1974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2857500" y="443484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B5347"/>
                </a:solidFill>
              </a:rPr>
              <a:t>Portsmouth &amp; Bamenda twinned; first priests sent out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897880" y="3520440"/>
            <a:ext cx="365760" cy="365760"/>
          </a:xfrm>
          <a:prstGeom prst="ellipse">
            <a:avLst/>
          </a:prstGeom>
          <a:solidFill>
            <a:srgbClr val="2E7D32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5074920" y="278892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E7D32"/>
                </a:solidFill>
              </a:rPr>
              <a:t>1982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074920" y="3154680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B5347"/>
                </a:solidFill>
              </a:rPr>
              <a:t>Bamenda elevated to Archdiocese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115300" y="3520440"/>
            <a:ext cx="365760" cy="365760"/>
          </a:xfrm>
          <a:prstGeom prst="ellipse">
            <a:avLst/>
          </a:prstGeom>
          <a:solidFill>
            <a:srgbClr val="E8B30C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7292340" y="402336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B30C"/>
                </a:solidFill>
              </a:rPr>
              <a:t>2014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292340" y="443484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B5347"/>
                </a:solidFill>
              </a:rPr>
              <a:t>40th anniversary celebrated by both dioceses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10332720" y="3520440"/>
            <a:ext cx="365760" cy="365760"/>
          </a:xfrm>
          <a:prstGeom prst="ellipse">
            <a:avLst/>
          </a:prstGeom>
          <a:solidFill>
            <a:srgbClr val="C6282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9540240" y="3054096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62828"/>
                </a:solidFill>
              </a:rPr>
              <a:t>2024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9715500" y="3995928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B5347"/>
                </a:solidFill>
              </a:rPr>
              <a:t>Golden Jubilee — 50 years of friendship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31520" y="5394960"/>
            <a:ext cx="34747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731520" y="5394960"/>
            <a:ext cx="3474720" cy="10972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868680" y="553212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1A0F"/>
                </a:solidFill>
              </a:rPr>
              <a:t>Priests sent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68680" y="5852160"/>
            <a:ext cx="3291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5347"/>
                </a:solidFill>
              </a:rPr>
              <a:t>Portsmouth → Bamenda in the 1970s; today five Bamendan priests serve in Portsmouth parishes.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389120" y="5394960"/>
            <a:ext cx="34747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Shape 27"/>
          <p:cNvSpPr/>
          <p:nvPr/>
        </p:nvSpPr>
        <p:spPr>
          <a:xfrm>
            <a:off x="4389120" y="5394960"/>
            <a:ext cx="3474720" cy="109728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4526280" y="553212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1A0F"/>
                </a:solidFill>
              </a:rPr>
              <a:t>£1 million+ raised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4526280" y="5852160"/>
            <a:ext cx="3291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5347"/>
                </a:solidFill>
              </a:rPr>
              <a:t>Portsmouth parishioners have given over £1m for projects in Bamenda.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8046720" y="5394960"/>
            <a:ext cx="34747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Shape 31"/>
          <p:cNvSpPr/>
          <p:nvPr/>
        </p:nvSpPr>
        <p:spPr>
          <a:xfrm>
            <a:off x="8046720" y="5394960"/>
            <a:ext cx="3474720" cy="109728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8183880" y="553212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1A0F"/>
                </a:solidFill>
              </a:rPr>
              <a:t>Two-way friendship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8183880" y="5852160"/>
            <a:ext cx="3291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5347"/>
                </a:solidFill>
              </a:rPr>
              <a:t>Bishops, priests and lay people regularly visit each other.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Shape 35"/>
          <p:cNvSpPr/>
          <p:nvPr/>
        </p:nvSpPr>
        <p:spPr>
          <a:xfrm>
            <a:off x="0" y="6583680"/>
            <a:ext cx="4063898" cy="27432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Shape 36"/>
          <p:cNvSpPr/>
          <p:nvPr/>
        </p:nvSpPr>
        <p:spPr>
          <a:xfrm>
            <a:off x="0" y="6583680"/>
            <a:ext cx="2031949" cy="27432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9" name="Text 37"/>
          <p:cNvSpPr/>
          <p:nvPr/>
        </p:nvSpPr>
        <p:spPr>
          <a:xfrm>
            <a:off x="365760" y="6601968"/>
            <a:ext cx="11460175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8 RE  •  Portsmouth &amp; Bamenda  •  Slide 3 of 8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320040" cy="34290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73152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FAITH IN BAMENDA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64008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flourishing Catholic community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731520" y="1554480"/>
            <a:ext cx="2194560" cy="0"/>
          </a:xfrm>
          <a:prstGeom prst="line">
            <a:avLst/>
          </a:prstGeom>
          <a:noFill/>
          <a:ln w="381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7" name="Image 0" descr="/agent/turn1/workspace/images/image-1c4e6fe36e906538c7c4df60ad4af284.jpg"/>
          <p:cNvPicPr>
            <a:picLocks noChangeAspect="1"/>
          </p:cNvPicPr>
          <p:nvPr/>
        </p:nvPicPr>
        <p:blipFill>
          <a:blip r:embed="rId3"/>
          <a:srcRect l="11702" r="11702"/>
          <a:stretch/>
        </p:blipFill>
        <p:spPr>
          <a:xfrm>
            <a:off x="731520" y="1828800"/>
            <a:ext cx="4937760" cy="42976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035040" y="1828800"/>
            <a:ext cx="274320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6172200" y="1965960"/>
            <a:ext cx="2468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8B30C"/>
                </a:solidFill>
              </a:rPr>
              <a:t>42%</a:t>
            </a:r>
            <a:endParaRPr lang="en-US" sz="3200" dirty="0"/>
          </a:p>
        </p:txBody>
      </p:sp>
      <p:sp>
        <p:nvSpPr>
          <p:cNvPr id="10" name="Text 7"/>
          <p:cNvSpPr/>
          <p:nvPr/>
        </p:nvSpPr>
        <p:spPr>
          <a:xfrm>
            <a:off x="6172200" y="260604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5347"/>
                </a:solidFill>
              </a:rPr>
              <a:t>of the population is Catholic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8961120" y="1828800"/>
            <a:ext cx="274320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9098280" y="1965960"/>
            <a:ext cx="2468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E7D32"/>
                </a:solidFill>
              </a:rPr>
              <a:t>615,000+</a:t>
            </a:r>
            <a:endParaRPr lang="en-US" sz="3200" dirty="0"/>
          </a:p>
        </p:txBody>
      </p:sp>
      <p:sp>
        <p:nvSpPr>
          <p:cNvPr id="13" name="Text 10"/>
          <p:cNvSpPr/>
          <p:nvPr/>
        </p:nvSpPr>
        <p:spPr>
          <a:xfrm>
            <a:off x="9098280" y="260604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5347"/>
                </a:solidFill>
              </a:rPr>
              <a:t>Catholics in the Archdiocese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035040" y="3337560"/>
            <a:ext cx="274320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6172200" y="3474720"/>
            <a:ext cx="2468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C62828"/>
                </a:solidFill>
              </a:rPr>
              <a:t>57</a:t>
            </a:r>
            <a:endParaRPr lang="en-US" sz="3200" dirty="0"/>
          </a:p>
        </p:txBody>
      </p:sp>
      <p:sp>
        <p:nvSpPr>
          <p:cNvPr id="16" name="Text 13"/>
          <p:cNvSpPr/>
          <p:nvPr/>
        </p:nvSpPr>
        <p:spPr>
          <a:xfrm>
            <a:off x="6172200" y="411480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5347"/>
                </a:solidFill>
              </a:rPr>
              <a:t>parishes across the region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8961120" y="3337560"/>
            <a:ext cx="274320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8" name="Text 15"/>
          <p:cNvSpPr/>
          <p:nvPr/>
        </p:nvSpPr>
        <p:spPr>
          <a:xfrm>
            <a:off x="9098280" y="3474720"/>
            <a:ext cx="2468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1A0F"/>
                </a:solidFill>
              </a:rPr>
              <a:t>168</a:t>
            </a:r>
            <a:endParaRPr lang="en-US" sz="3200" dirty="0"/>
          </a:p>
        </p:txBody>
      </p:sp>
      <p:sp>
        <p:nvSpPr>
          <p:cNvPr id="19" name="Text 16"/>
          <p:cNvSpPr/>
          <p:nvPr/>
        </p:nvSpPr>
        <p:spPr>
          <a:xfrm>
            <a:off x="9098280" y="411480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5347"/>
                </a:solidFill>
              </a:rPr>
              <a:t>priests serving the community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035040" y="4937760"/>
            <a:ext cx="5669280" cy="11887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8"/>
          <p:cNvSpPr/>
          <p:nvPr/>
        </p:nvSpPr>
        <p:spPr>
          <a:xfrm>
            <a:off x="6217920" y="50292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</a:rPr>
              <a:t>The Church is growing fast — most masses last more than two hours, and many churches are bursting at the seams with young people.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0"/>
          <p:cNvSpPr/>
          <p:nvPr/>
        </p:nvSpPr>
        <p:spPr>
          <a:xfrm>
            <a:off x="0" y="6583680"/>
            <a:ext cx="4063898" cy="27432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1"/>
          <p:cNvSpPr/>
          <p:nvPr/>
        </p:nvSpPr>
        <p:spPr>
          <a:xfrm>
            <a:off x="0" y="6583680"/>
            <a:ext cx="2031949" cy="27432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2"/>
          <p:cNvSpPr/>
          <p:nvPr/>
        </p:nvSpPr>
        <p:spPr>
          <a:xfrm>
            <a:off x="365760" y="6601968"/>
            <a:ext cx="11460175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8 RE  •  Portsmouth &amp; Bamenda  •  Slide 4 of 8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320040" cy="34290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73152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64008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Catholic schools in Bamenda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731520" y="1554480"/>
            <a:ext cx="2194560" cy="0"/>
          </a:xfrm>
          <a:prstGeom prst="line">
            <a:avLst/>
          </a:prstGeom>
          <a:noFill/>
          <a:ln w="381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731520" y="1828800"/>
            <a:ext cx="2606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731520" y="1828800"/>
            <a:ext cx="2606040" cy="9144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822960" y="2011680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8B30C"/>
                </a:solidFill>
              </a:rPr>
              <a:t>123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822960" y="260604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5347"/>
                </a:solidFill>
              </a:rPr>
              <a:t>Catholic nursery &amp; primary schools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520440" y="1828800"/>
            <a:ext cx="2606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3520440" y="1828800"/>
            <a:ext cx="2606040" cy="9144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3611880" y="2011680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E7D32"/>
                </a:solidFill>
              </a:rPr>
              <a:t>38,000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3611880" y="260604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5347"/>
                </a:solidFill>
              </a:rPr>
              <a:t>primary pupils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309360" y="1828800"/>
            <a:ext cx="2606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6309360" y="1828800"/>
            <a:ext cx="2606040" cy="9144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6400800" y="2011680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62828"/>
                </a:solidFill>
              </a:rPr>
              <a:t>30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6400800" y="260604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5347"/>
                </a:solidFill>
              </a:rPr>
              <a:t>secondary schools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9098280" y="1828800"/>
            <a:ext cx="2606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9098280" y="1828800"/>
            <a:ext cx="2606040" cy="91440"/>
          </a:xfrm>
          <a:prstGeom prst="rect">
            <a:avLst/>
          </a:prstGeom>
          <a:solidFill>
            <a:srgbClr val="1F1A0F"/>
          </a:solidFill>
          <a:ln w="12700">
            <a:solidFill>
              <a:srgbClr val="1F1A0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9189720" y="2011680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1A0F"/>
                </a:solidFill>
              </a:rPr>
              <a:t>11,000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9189720" y="260604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5347"/>
                </a:solidFill>
              </a:rPr>
              <a:t>secondary students</a:t>
            </a:r>
            <a:endParaRPr lang="en-US" sz="1100" dirty="0"/>
          </a:p>
        </p:txBody>
      </p:sp>
      <p:pic>
        <p:nvPicPr>
          <p:cNvPr id="23" name="Image 0" descr="/agent/turn1/workspace/images/image-d114967a2b1c0d8d82254cb8ab64103c.jpg"/>
          <p:cNvPicPr>
            <a:picLocks noChangeAspect="1"/>
          </p:cNvPicPr>
          <p:nvPr/>
        </p:nvPicPr>
        <p:blipFill>
          <a:blip r:embed="rId3"/>
          <a:srcRect t="14231" b="14231"/>
          <a:stretch/>
        </p:blipFill>
        <p:spPr>
          <a:xfrm>
            <a:off x="731520" y="3246120"/>
            <a:ext cx="5943600" cy="2834640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731520" y="608076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5347"/>
                </a:solidFill>
              </a:rPr>
              <a:t>A typical Catholic primary school in the hills around Bamenda.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7040880" y="3246120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D32"/>
                </a:solidFill>
              </a:rPr>
              <a:t>How is school different from yours?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6949440" y="3611880"/>
            <a:ext cx="466344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F1A0F"/>
                </a:solidFill>
              </a:rPr>
              <a:t>One school built for 300 pupils may host over 650.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F1A0F"/>
                </a:solidFill>
              </a:rPr>
              <a:t>Classrooms often have bare concrete or mud floors.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F1A0F"/>
                </a:solidFill>
              </a:rPr>
              <a:t>Children share textbooks; there are no tablets or laptops.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F1A0F"/>
                </a:solidFill>
              </a:rPr>
              <a:t>Most teaching is done with a single blackboard.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F1A0F"/>
                </a:solidFill>
              </a:rPr>
              <a:t>More than half of pupils live in rural parishes hit by conflict and poverty.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Shape 25"/>
          <p:cNvSpPr/>
          <p:nvPr/>
        </p:nvSpPr>
        <p:spPr>
          <a:xfrm>
            <a:off x="0" y="6583680"/>
            <a:ext cx="4063898" cy="27432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Shape 26"/>
          <p:cNvSpPr/>
          <p:nvPr/>
        </p:nvSpPr>
        <p:spPr>
          <a:xfrm>
            <a:off x="0" y="6583680"/>
            <a:ext cx="2031949" cy="27432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7"/>
          <p:cNvSpPr/>
          <p:nvPr/>
        </p:nvSpPr>
        <p:spPr>
          <a:xfrm>
            <a:off x="365760" y="6601968"/>
            <a:ext cx="11460175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8 RE  •  Portsmouth &amp; Bamenda  •  Slide 5 of 8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320040" cy="34290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73152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LIFE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64008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day in the life of a Bamenda pupil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731520" y="1554480"/>
            <a:ext cx="2194560" cy="0"/>
          </a:xfrm>
          <a:prstGeom prst="line">
            <a:avLst/>
          </a:prstGeom>
          <a:noFill/>
          <a:ln w="381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7" name="Image 0" descr="/agent/turn1/workspace/images/image-f30556535566eb3b8c31a935d6e346f4.jpg"/>
          <p:cNvPicPr>
            <a:picLocks noChangeAspect="1"/>
          </p:cNvPicPr>
          <p:nvPr/>
        </p:nvPicPr>
        <p:blipFill>
          <a:blip r:embed="rId3"/>
          <a:srcRect l="10284" r="10284"/>
          <a:stretch/>
        </p:blipFill>
        <p:spPr>
          <a:xfrm>
            <a:off x="731520" y="1828800"/>
            <a:ext cx="5120640" cy="42976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6126480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5347"/>
                </a:solidFill>
              </a:rPr>
              <a:t>Many pupils fetch water from streams before walking to school.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217920" y="18288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E7D32"/>
                </a:solidFill>
              </a:rPr>
              <a:t>A typical school day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6217920" y="2423160"/>
            <a:ext cx="914400" cy="50292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217920" y="242316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1A0F"/>
                </a:solidFill>
              </a:rPr>
              <a:t>5:30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269480" y="2423160"/>
            <a:ext cx="4480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5347"/>
                </a:solidFill>
              </a:rPr>
              <a:t>Wake early; help with chores and collect water for the family.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217920" y="3063240"/>
            <a:ext cx="914400" cy="50292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6217920" y="306324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1A0F"/>
                </a:solidFill>
              </a:rPr>
              <a:t>7:00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269480" y="3063240"/>
            <a:ext cx="4480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5347"/>
                </a:solidFill>
              </a:rPr>
              <a:t>Walk to school — often several miles, sometimes barefoot.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6217920" y="3703320"/>
            <a:ext cx="914400" cy="50292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/>
          <p:nvPr/>
        </p:nvSpPr>
        <p:spPr>
          <a:xfrm>
            <a:off x="6217920" y="370332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1A0F"/>
                </a:solidFill>
              </a:rPr>
              <a:t>8:00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7269480" y="3703320"/>
            <a:ext cx="4480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5347"/>
                </a:solidFill>
              </a:rPr>
              <a:t>Morning prayer and assembly; lessons begin.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217920" y="4343400"/>
            <a:ext cx="914400" cy="50292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7"/>
          <p:cNvSpPr/>
          <p:nvPr/>
        </p:nvSpPr>
        <p:spPr>
          <a:xfrm>
            <a:off x="6217920" y="434340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1A0F"/>
                </a:solidFill>
              </a:rPr>
              <a:t>12:30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269480" y="4343400"/>
            <a:ext cx="4480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5347"/>
                </a:solidFill>
              </a:rPr>
              <a:t>Lunch — for some, the one warm meal of the day, thanks to school feeding programmes.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6217920" y="4983480"/>
            <a:ext cx="914400" cy="50292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0"/>
          <p:cNvSpPr/>
          <p:nvPr/>
        </p:nvSpPr>
        <p:spPr>
          <a:xfrm>
            <a:off x="6217920" y="498348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1A0F"/>
                </a:solidFill>
              </a:rPr>
              <a:t>13:30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7269480" y="4983480"/>
            <a:ext cx="4480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5347"/>
                </a:solidFill>
              </a:rPr>
              <a:t>Afternoon lessons; older pupils help younger ones.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6217920" y="5623560"/>
            <a:ext cx="914400" cy="50292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3"/>
          <p:cNvSpPr/>
          <p:nvPr/>
        </p:nvSpPr>
        <p:spPr>
          <a:xfrm>
            <a:off x="6217920" y="562356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1A0F"/>
                </a:solidFill>
              </a:rPr>
              <a:t>16:00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7269480" y="5623560"/>
            <a:ext cx="4480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5347"/>
                </a:solidFill>
              </a:rPr>
              <a:t>Walk home, fetch more water, help on the family farm, then homework.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Shape 26"/>
          <p:cNvSpPr/>
          <p:nvPr/>
        </p:nvSpPr>
        <p:spPr>
          <a:xfrm>
            <a:off x="0" y="6583680"/>
            <a:ext cx="4063898" cy="27432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Shape 27"/>
          <p:cNvSpPr/>
          <p:nvPr/>
        </p:nvSpPr>
        <p:spPr>
          <a:xfrm>
            <a:off x="0" y="6583680"/>
            <a:ext cx="2031949" cy="27432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 28"/>
          <p:cNvSpPr/>
          <p:nvPr/>
        </p:nvSpPr>
        <p:spPr>
          <a:xfrm>
            <a:off x="365760" y="6601968"/>
            <a:ext cx="11460175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8 RE  •  Portsmouth &amp; Bamenda  •  Slide 6 of 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320040" cy="34290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73152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WALKING TOGETHER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64008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Portsmouth supports Bamenda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731520" y="1554480"/>
            <a:ext cx="2194560" cy="0"/>
          </a:xfrm>
          <a:prstGeom prst="line">
            <a:avLst/>
          </a:prstGeom>
          <a:noFill/>
          <a:ln w="381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731520" y="1783080"/>
            <a:ext cx="10698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1F1A0F"/>
                </a:solidFill>
              </a:rPr>
              <a:t>Each year on Bamenda Sunday — the first Sunday of November — parishes across Portsmouth Diocese collect to support our sister Archdiocese. Over the last 50 years, more than £1 million has been given.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31520" y="2743200"/>
            <a:ext cx="534924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731520" y="2743200"/>
            <a:ext cx="137160" cy="146304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1051560" y="2971800"/>
            <a:ext cx="914400" cy="100584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1051560" y="2971800"/>
            <a:ext cx="914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</a:rPr>
              <a:t>01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2148840" y="292608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1A0F"/>
                </a:solidFill>
              </a:rPr>
              <a:t>Education Fund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2148840" y="3383280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5347"/>
                </a:solidFill>
              </a:rPr>
              <a:t>Helped 276 students with scholarships and 500 pupils with daily meals in 2024.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263640" y="2743200"/>
            <a:ext cx="534924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137160" cy="146304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6583680" y="2971800"/>
            <a:ext cx="914400" cy="100584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6583680" y="2971800"/>
            <a:ext cx="914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</a:rPr>
              <a:t>02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7680960" y="292608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1A0F"/>
                </a:solidFill>
              </a:rPr>
              <a:t>Refurbishing Schools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680960" y="3383280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5347"/>
                </a:solidFill>
              </a:rPr>
              <a:t>Solar panels at St Bede's College, Ashing-Kom and a new nursery in Ntenefor.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31520" y="4343400"/>
            <a:ext cx="534924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731520" y="4343400"/>
            <a:ext cx="137160" cy="146304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1051560" y="4572000"/>
            <a:ext cx="914400" cy="100584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1051560" y="4572000"/>
            <a:ext cx="914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</a:rPr>
              <a:t>03</a:t>
            </a:r>
            <a:endParaRPr lang="en-US" sz="3400" dirty="0"/>
          </a:p>
        </p:txBody>
      </p:sp>
      <p:sp>
        <p:nvSpPr>
          <p:cNvPr id="24" name="Text 22"/>
          <p:cNvSpPr/>
          <p:nvPr/>
        </p:nvSpPr>
        <p:spPr>
          <a:xfrm>
            <a:off x="2148840" y="452628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1A0F"/>
                </a:solidFill>
              </a:rPr>
              <a:t>Building Faith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2148840" y="4983480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5347"/>
                </a:solidFill>
              </a:rPr>
              <a:t>New church buildings, training of priests and pastoral resources.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263640" y="4343400"/>
            <a:ext cx="534924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7" name="Shape 25"/>
          <p:cNvSpPr/>
          <p:nvPr/>
        </p:nvSpPr>
        <p:spPr>
          <a:xfrm>
            <a:off x="6263640" y="4343400"/>
            <a:ext cx="137160" cy="1463040"/>
          </a:xfrm>
          <a:prstGeom prst="rect">
            <a:avLst/>
          </a:prstGeom>
          <a:solidFill>
            <a:srgbClr val="1F1A0F"/>
          </a:solidFill>
          <a:ln w="12700">
            <a:solidFill>
              <a:srgbClr val="1F1A0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Shape 26"/>
          <p:cNvSpPr/>
          <p:nvPr/>
        </p:nvSpPr>
        <p:spPr>
          <a:xfrm>
            <a:off x="6583680" y="4572000"/>
            <a:ext cx="914400" cy="1005840"/>
          </a:xfrm>
          <a:prstGeom prst="rect">
            <a:avLst/>
          </a:prstGeom>
          <a:solidFill>
            <a:srgbClr val="1F1A0F"/>
          </a:solidFill>
          <a:ln w="12700">
            <a:solidFill>
              <a:srgbClr val="1F1A0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6583680" y="4572000"/>
            <a:ext cx="914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</a:rPr>
              <a:t>04</a:t>
            </a:r>
            <a:endParaRPr lang="en-US" sz="3400" dirty="0"/>
          </a:p>
        </p:txBody>
      </p:sp>
      <p:sp>
        <p:nvSpPr>
          <p:cNvPr id="30" name="Text 28"/>
          <p:cNvSpPr/>
          <p:nvPr/>
        </p:nvSpPr>
        <p:spPr>
          <a:xfrm>
            <a:off x="7680960" y="452628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1A0F"/>
                </a:solidFill>
              </a:rPr>
              <a:t>Health &amp; Welfare</a:t>
            </a:r>
            <a:endParaRPr lang="en-US" sz="1700" dirty="0"/>
          </a:p>
        </p:txBody>
      </p:sp>
      <p:sp>
        <p:nvSpPr>
          <p:cNvPr id="31" name="Text 29"/>
          <p:cNvSpPr/>
          <p:nvPr/>
        </p:nvSpPr>
        <p:spPr>
          <a:xfrm>
            <a:off x="7680960" y="4983480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5347"/>
                </a:solidFill>
              </a:rPr>
              <a:t>Equipping St Blaise Hospital theatre and supporting community health workers.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731520" y="5989320"/>
            <a:ext cx="10698480" cy="5029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914400" y="6016752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School twinning: 10+ Portsmouth schools are linked with schools in Bamenda — sharing prayer, letters, projects and fundraising.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5" name="Shape 33"/>
          <p:cNvSpPr/>
          <p:nvPr/>
        </p:nvSpPr>
        <p:spPr>
          <a:xfrm>
            <a:off x="0" y="6583680"/>
            <a:ext cx="4063898" cy="27432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6" name="Shape 34"/>
          <p:cNvSpPr/>
          <p:nvPr/>
        </p:nvSpPr>
        <p:spPr>
          <a:xfrm>
            <a:off x="0" y="6583680"/>
            <a:ext cx="2031949" cy="27432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35"/>
          <p:cNvSpPr/>
          <p:nvPr/>
        </p:nvSpPr>
        <p:spPr>
          <a:xfrm>
            <a:off x="365760" y="6601968"/>
            <a:ext cx="11460175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8 RE  •  Portsmouth &amp; Bamenda  •  Slide 7 of 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320040" cy="34290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73152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CATHOLIC SOCIAL TEACHING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64008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Solidarity: one human family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731520" y="1554480"/>
            <a:ext cx="2194560" cy="0"/>
          </a:xfrm>
          <a:prstGeom prst="line">
            <a:avLst/>
          </a:prstGeom>
          <a:noFill/>
          <a:ln w="381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731520" y="1828800"/>
            <a:ext cx="5852160" cy="310896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731520" y="1828800"/>
            <a:ext cx="182880" cy="310896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960120" y="182880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rgbClr val="E8B30C"/>
                </a:solidFill>
              </a:rPr>
              <a:t>“</a:t>
            </a:r>
            <a:endParaRPr lang="en-US" sz="6400" dirty="0"/>
          </a:p>
        </p:txBody>
      </p:sp>
      <p:sp>
        <p:nvSpPr>
          <p:cNvPr id="10" name="Text 8"/>
          <p:cNvSpPr/>
          <p:nvPr/>
        </p:nvSpPr>
        <p:spPr>
          <a:xfrm>
            <a:off x="1371600" y="2606040"/>
            <a:ext cx="5029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FFFFF"/>
                </a:solidFill>
              </a:rPr>
              <a:t>Solidarity is not a feeling of vague compassion… it is a firm and persevering determination to commit oneself to the common good.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71600" y="434340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B30C"/>
                </a:solidFill>
              </a:rPr>
              <a:t>— Pope St John Paul II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949440" y="18288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62828"/>
                </a:solidFill>
              </a:rPr>
              <a:t>What can we do?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6949440" y="2377440"/>
            <a:ext cx="1097280" cy="73152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6949440" y="2377440"/>
            <a:ext cx="1097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PRAY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183880" y="233172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B5347"/>
                </a:solidFill>
              </a:rPr>
              <a:t>Remember our sisters and brothers in Bamenda in our prayers, especially those affected by conflict.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949440" y="3246120"/>
            <a:ext cx="1097280" cy="7315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6949440" y="3246120"/>
            <a:ext cx="1097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LEARN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183880" y="324612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B5347"/>
                </a:solidFill>
              </a:rPr>
              <a:t>Find out about life in Cameroon and share what we discover with families and friends.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949440" y="4114800"/>
            <a:ext cx="1097280" cy="73152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6949440" y="4114800"/>
            <a:ext cx="1097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ACT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183880" y="411480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B5347"/>
                </a:solidFill>
              </a:rPr>
              <a:t>Take part in Bamenda Sunday, fundraise as a school, or write to a twinned class in Bamenda.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31520" y="5212080"/>
            <a:ext cx="1097280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AE3D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731520" y="5212080"/>
            <a:ext cx="10972800" cy="9144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914400" y="539496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C62828"/>
                </a:solidFill>
              </a:rPr>
              <a:t>REFLECT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914400" y="5715000"/>
            <a:ext cx="10698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1F1A0F"/>
                </a:solidFill>
              </a:rPr>
              <a:t>"Whatever you did for one of the least of these brothers and sisters of mine, you did for me."  —  Matthew 25:40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25"/>
          <p:cNvSpPr/>
          <p:nvPr/>
        </p:nvSpPr>
        <p:spPr>
          <a:xfrm>
            <a:off x="0" y="6583680"/>
            <a:ext cx="4063898" cy="274320"/>
          </a:xfrm>
          <a:prstGeom prst="rect">
            <a:avLst/>
          </a:prstGeom>
          <a:solidFill>
            <a:srgbClr val="E8B30C"/>
          </a:solidFill>
          <a:ln w="12700">
            <a:solidFill>
              <a:srgbClr val="E8B30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Shape 26"/>
          <p:cNvSpPr/>
          <p:nvPr/>
        </p:nvSpPr>
        <p:spPr>
          <a:xfrm>
            <a:off x="0" y="6583680"/>
            <a:ext cx="2031949" cy="27432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365760" y="6601968"/>
            <a:ext cx="11460175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8 RE  •  Portsmouth &amp; Bamenda  •  Slide 8 of 8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907</Words>
  <Application>Microsoft Office PowerPoint</Application>
  <PresentationFormat>Widescreen</PresentationFormat>
  <Paragraphs>142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 Woolgar</dc:creator>
  <cp:lastModifiedBy>Jon Woolgar</cp:lastModifiedBy>
  <cp:revision>1</cp:revision>
  <dcterms:created xsi:type="dcterms:W3CDTF">2026-06-11T16:19:18Z</dcterms:created>
  <dcterms:modified xsi:type="dcterms:W3CDTF">2026-06-11T16:26:31Z</dcterms:modified>
</cp:coreProperties>
</file>